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5"/>
  </p:notesMasterIdLst>
  <p:handoutMasterIdLst>
    <p:handoutMasterId r:id="rId26"/>
  </p:handoutMasterIdLst>
  <p:sldIdLst>
    <p:sldId id="274" r:id="rId2"/>
    <p:sldId id="340" r:id="rId3"/>
    <p:sldId id="374" r:id="rId4"/>
    <p:sldId id="375" r:id="rId5"/>
    <p:sldId id="367" r:id="rId6"/>
    <p:sldId id="368" r:id="rId7"/>
    <p:sldId id="369" r:id="rId8"/>
    <p:sldId id="342" r:id="rId9"/>
    <p:sldId id="349" r:id="rId10"/>
    <p:sldId id="372" r:id="rId11"/>
    <p:sldId id="373" r:id="rId12"/>
    <p:sldId id="359" r:id="rId13"/>
    <p:sldId id="362" r:id="rId14"/>
    <p:sldId id="360" r:id="rId15"/>
    <p:sldId id="361" r:id="rId16"/>
    <p:sldId id="364" r:id="rId17"/>
    <p:sldId id="365" r:id="rId18"/>
    <p:sldId id="343" r:id="rId19"/>
    <p:sldId id="345" r:id="rId20"/>
    <p:sldId id="353" r:id="rId21"/>
    <p:sldId id="371" r:id="rId22"/>
    <p:sldId id="370" r:id="rId23"/>
    <p:sldId id="376" r:id="rId24"/>
  </p:sldIdLst>
  <p:sldSz cx="9601200" cy="7315200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FF"/>
    <a:srgbClr val="FF0000"/>
    <a:srgbClr val="FF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2849" autoAdjust="0"/>
  </p:normalViewPr>
  <p:slideViewPr>
    <p:cSldViewPr snapToGrid="0" snapToObjects="1">
      <p:cViewPr varScale="1">
        <p:scale>
          <a:sx n="56" d="100"/>
          <a:sy n="56" d="100"/>
        </p:scale>
        <p:origin x="-1650" y="-90"/>
      </p:cViewPr>
      <p:guideLst>
        <p:guide orient="horz" pos="2304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78"/>
    </p:cViewPr>
  </p:sorterViewPr>
  <p:notesViewPr>
    <p:cSldViewPr snapToGrid="0" snapToObjects="1">
      <p:cViewPr varScale="1">
        <p:scale>
          <a:sx n="56" d="100"/>
          <a:sy n="56" d="100"/>
        </p:scale>
        <p:origin x="-1188" y="-96"/>
      </p:cViewPr>
      <p:guideLst>
        <p:guide orient="horz" pos="2957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defTabSz="9423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485" y="0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algn="r" defTabSz="9423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127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defTabSz="9423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485" y="8917127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algn="r" defTabSz="9423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6CB3086-F39E-4CE9-A036-278691BF0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defTabSz="9423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485" y="0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>
            <a:lvl1pPr algn="r" defTabSz="9423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9838" y="703263"/>
            <a:ext cx="4622800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91" y="4460167"/>
            <a:ext cx="5680693" cy="422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1" tIns="47111" rIns="94221" bIns="47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127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defTabSz="9423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485" y="8917127"/>
            <a:ext cx="3078383" cy="46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algn="r" defTabSz="9423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22E12FE-C55A-42BC-8BA4-A34E6F144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2E12FE-C55A-42BC-8BA4-A34E6F144A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2E12FE-C55A-42BC-8BA4-A34E6F144A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2E12FE-C55A-42BC-8BA4-A34E6F144A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598025" cy="73088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0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0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0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0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0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889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120775" y="2130425"/>
            <a:ext cx="7440613" cy="152717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889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4144963"/>
            <a:ext cx="6719888" cy="18700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21075" y="6664325"/>
            <a:ext cx="3040063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F1CB6-82C7-4E22-9AE5-4B70CC478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16C0A-EB82-42F2-98CF-F31BFFF6A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1200" y="325438"/>
            <a:ext cx="1979613" cy="6176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20775" y="325438"/>
            <a:ext cx="5788025" cy="6176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D7A6B-778B-4BDE-BED5-3A05F0AD1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325438"/>
            <a:ext cx="7920038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0775" y="2112963"/>
            <a:ext cx="3883025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12963"/>
            <a:ext cx="3884613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AFEB1-AB44-44BF-9BFD-C89DA7D14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325438"/>
            <a:ext cx="7920038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20775" y="2112963"/>
            <a:ext cx="3883025" cy="438943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56200" y="2112963"/>
            <a:ext cx="3884613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6809E-12BB-419A-B6B4-DEDC7BDF3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325438"/>
            <a:ext cx="7920038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775" y="2112963"/>
            <a:ext cx="3883025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6200" y="2112963"/>
            <a:ext cx="3884613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56200" y="4383088"/>
            <a:ext cx="38846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266B-B4F5-416D-95BE-E0A6A57A3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20775" y="325438"/>
            <a:ext cx="7920038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20775" y="2112963"/>
            <a:ext cx="3883025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6200" y="2112963"/>
            <a:ext cx="3884613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20775" y="4383088"/>
            <a:ext cx="3883025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0" y="4383088"/>
            <a:ext cx="38846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637F-AA8B-42F7-93D4-B8D8695F0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325438"/>
            <a:ext cx="7920038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0775" y="2112963"/>
            <a:ext cx="3883025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56200" y="2112963"/>
            <a:ext cx="3884613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56200" y="4383088"/>
            <a:ext cx="3884613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844E5-B615-4E31-AE6D-F72D05D86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325438"/>
            <a:ext cx="7920038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20775" y="2112963"/>
            <a:ext cx="3883025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56200" y="2112963"/>
            <a:ext cx="3884613" cy="438943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8DBC6-0C05-45A8-BCC9-BA1D0601FB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EAB34-3568-4747-AF73-E64AA3444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4700588"/>
            <a:ext cx="8161338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825" y="3100388"/>
            <a:ext cx="8161338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2C0BF-F621-4B87-A053-227A2B3D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775" y="2112963"/>
            <a:ext cx="3883025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2112963"/>
            <a:ext cx="3884613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35F39-FE11-41DB-9FB5-38458D312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3688"/>
            <a:ext cx="8642350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636713"/>
            <a:ext cx="42433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425" y="2319338"/>
            <a:ext cx="42433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0" y="1636713"/>
            <a:ext cx="42449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2319338"/>
            <a:ext cx="42449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9914E-32B3-4D97-ADC0-C2638BF7C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4229C-4E8D-4591-B03D-1E480CADD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38C17-C4D4-4D41-99F5-D41F19C86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290513"/>
            <a:ext cx="3159125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438" y="290513"/>
            <a:ext cx="5367337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425" y="1530350"/>
            <a:ext cx="3159125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CCB4-818C-4299-96C5-A610923E1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88" y="5121275"/>
            <a:ext cx="57610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88" y="654050"/>
            <a:ext cx="57610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88" y="5724525"/>
            <a:ext cx="57610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B7F56-21FA-41EB-8379-973BF1865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6350"/>
            <a:ext cx="9598025" cy="7308850"/>
            <a:chOff x="0" y="4"/>
            <a:chExt cx="5758" cy="4316"/>
          </a:xfrm>
        </p:grpSpPr>
        <p:sp>
          <p:nvSpPr>
            <p:cNvPr id="37785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786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7786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0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86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0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86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86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0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86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0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86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0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86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86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787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37787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120775" y="325438"/>
            <a:ext cx="7920038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787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0775" y="2112963"/>
            <a:ext cx="792003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787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20775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7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00450" y="6664325"/>
            <a:ext cx="30400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787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0563" y="6664325"/>
            <a:ext cx="2000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55E96C9-146C-426F-AADC-AEF7900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3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l" defTabSz="966788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966788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defTabSz="966788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defTabSz="966788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defTabSz="966788" rtl="0" eaLnBrk="0" fontAlgn="base" hangingPunct="0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defTabSz="966788" rtl="0" fontAlgn="base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defTabSz="966788" rtl="0" fontAlgn="base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defTabSz="966788" rtl="0" fontAlgn="base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defTabSz="966788" rtl="0" fontAlgn="base">
        <a:spcBef>
          <a:spcPct val="0"/>
        </a:spcBef>
        <a:spcAft>
          <a:spcPct val="0"/>
        </a:spcAft>
        <a:defRPr sz="47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61950" indent="-361950" algn="l" defTabSz="9667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85813" indent="-303213" algn="l" defTabSz="9667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3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08088" indent="-241300" algn="l" defTabSz="9667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92275" indent="-242888" algn="l" defTabSz="96678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174875" indent="-241300" algn="l" defTabSz="96678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632075" indent="-241300" algn="l" defTabSz="96678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89275" indent="-241300" algn="l" defTabSz="96678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546475" indent="-241300" algn="l" defTabSz="96678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4003675" indent="-241300" algn="l" defTabSz="966788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workcapacities@bendbroadband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87413" y="536575"/>
            <a:ext cx="8159750" cy="3005138"/>
          </a:xfrm>
        </p:spPr>
        <p:txBody>
          <a:bodyPr/>
          <a:lstStyle/>
          <a:p>
            <a:pPr algn="ctr" defTabSz="914400" eaLnBrk="1" hangingPunct="1">
              <a:defRPr/>
            </a:pPr>
            <a:r>
              <a:rPr lang="en-US" sz="5700" dirty="0" smtClean="0">
                <a:solidFill>
                  <a:srgbClr val="FFFFFF"/>
                </a:solidFill>
              </a:rPr>
              <a:t>Physical/ Work Capacity Testing </a:t>
            </a:r>
            <a:br>
              <a:rPr lang="en-US" sz="5700" dirty="0" smtClean="0">
                <a:solidFill>
                  <a:srgbClr val="FFFFFF"/>
                </a:solidFill>
              </a:rPr>
            </a:br>
            <a:r>
              <a:rPr lang="en-US" sz="5700" dirty="0" smtClean="0">
                <a:solidFill>
                  <a:srgbClr val="FFFFFF"/>
                </a:solidFill>
              </a:rPr>
              <a:t> </a:t>
            </a:r>
            <a:endParaRPr lang="en-US" sz="13600" dirty="0" smtClean="0">
              <a:solidFill>
                <a:srgbClr val="FFFFFF"/>
              </a:solidFill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0488" y="3541713"/>
            <a:ext cx="7119937" cy="1870075"/>
          </a:xfrm>
        </p:spPr>
        <p:txBody>
          <a:bodyPr/>
          <a:lstStyle/>
          <a:p>
            <a:pPr defTabSz="914400" eaLnBrk="1" hangingPunct="1">
              <a:defRPr/>
            </a:pPr>
            <a:r>
              <a:rPr lang="en-US" sz="4000" dirty="0" smtClean="0">
                <a:solidFill>
                  <a:srgbClr val="B0FE9E"/>
                </a:solidFill>
              </a:rPr>
              <a:t> 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1657350" y="5956300"/>
            <a:ext cx="76200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Scott Elms, PT; Janet Kadlecik, OTR 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775" y="795867"/>
            <a:ext cx="7920038" cy="4389437"/>
          </a:xfrm>
        </p:spPr>
        <p:txBody>
          <a:bodyPr/>
          <a:lstStyle/>
          <a:p>
            <a:pPr lvl="0"/>
            <a:r>
              <a:rPr lang="en-US" dirty="0" smtClean="0"/>
              <a:t>Effects of the injury on the worker’s life </a:t>
            </a:r>
            <a:r>
              <a:rPr lang="en-US" dirty="0" smtClean="0"/>
              <a:t>may indicate that this injury </a:t>
            </a:r>
            <a:r>
              <a:rPr lang="en-US" dirty="0" smtClean="0"/>
              <a:t>has allowed him to escape a perceived unpleasant </a:t>
            </a:r>
            <a:r>
              <a:rPr lang="en-US" dirty="0" smtClean="0"/>
              <a:t>situation or </a:t>
            </a:r>
            <a:r>
              <a:rPr lang="en-US" dirty="0" smtClean="0"/>
              <a:t>life role.</a:t>
            </a:r>
          </a:p>
          <a:p>
            <a:pPr lvl="0"/>
            <a:r>
              <a:rPr lang="en-US" dirty="0" smtClean="0"/>
              <a:t>History of previous injuries and the worker’s response </a:t>
            </a:r>
            <a:r>
              <a:rPr lang="en-US" dirty="0" smtClean="0"/>
              <a:t>-e.g</a:t>
            </a:r>
            <a:r>
              <a:rPr lang="en-US" dirty="0" smtClean="0"/>
              <a:t>., multiple injuries, large settlement, prolonged disability.</a:t>
            </a:r>
          </a:p>
          <a:p>
            <a:pPr lvl="0"/>
            <a:r>
              <a:rPr lang="en-US" dirty="0" smtClean="0"/>
              <a:t>The worker perceives potential to benefit from the injury in some way.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1120775" y="508000"/>
            <a:ext cx="7920038" cy="5994400"/>
          </a:xfrm>
        </p:spPr>
        <p:txBody>
          <a:bodyPr/>
          <a:lstStyle/>
          <a:p>
            <a:pPr lvl="0"/>
            <a:r>
              <a:rPr lang="en-US" dirty="0" smtClean="0"/>
              <a:t>Symptom behavior is being reinforced in the home.</a:t>
            </a:r>
          </a:p>
          <a:p>
            <a:pPr lvl="0"/>
            <a:r>
              <a:rPr lang="en-US" dirty="0" smtClean="0"/>
              <a:t>Little or poor adjustment to lifestyle has been made.</a:t>
            </a:r>
          </a:p>
          <a:p>
            <a:pPr lvl="0"/>
            <a:r>
              <a:rPr lang="en-US" dirty="0" smtClean="0"/>
              <a:t>Length of time off work.</a:t>
            </a:r>
          </a:p>
          <a:p>
            <a:pPr lvl="0"/>
            <a:r>
              <a:rPr lang="en-US" dirty="0" smtClean="0"/>
              <a:t>Job dissatisfaction.</a:t>
            </a:r>
          </a:p>
          <a:p>
            <a:pPr lvl="0"/>
            <a:r>
              <a:rPr lang="en-US" dirty="0" smtClean="0"/>
              <a:t>Length of time with employer at time of injury.</a:t>
            </a:r>
          </a:p>
          <a:p>
            <a:r>
              <a:rPr lang="en-US" dirty="0" smtClean="0"/>
              <a:t>Symptom complaints are inconsistent with objective findings and medical         diagnosis.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56745" y="457200"/>
            <a:ext cx="7920037" cy="6256830"/>
          </a:xfrm>
        </p:spPr>
        <p:txBody>
          <a:bodyPr/>
          <a:lstStyle/>
          <a:p>
            <a:r>
              <a:rPr lang="en-US" dirty="0" smtClean="0"/>
              <a:t>Injured worker #1</a:t>
            </a:r>
            <a:br>
              <a:rPr lang="en-US" dirty="0" smtClean="0"/>
            </a:br>
            <a:r>
              <a:rPr lang="en-US" dirty="0" smtClean="0"/>
              <a:t>Accepted condition:</a:t>
            </a:r>
            <a:br>
              <a:rPr lang="en-US" dirty="0" smtClean="0"/>
            </a:br>
            <a:r>
              <a:rPr lang="en-US" dirty="0" smtClean="0"/>
              <a:t>*</a:t>
            </a:r>
            <a:r>
              <a:rPr lang="en-US" sz="3200" dirty="0" smtClean="0"/>
              <a:t>Contusion/ strain of the left hand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,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,5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fingers (non-dominant)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*</a:t>
            </a:r>
            <a:r>
              <a:rPr lang="en-US" sz="3200" dirty="0" err="1" smtClean="0"/>
              <a:t>Volar</a:t>
            </a:r>
            <a:r>
              <a:rPr lang="en-US" sz="3200" dirty="0" smtClean="0"/>
              <a:t> plate fracture of the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finger PIP joint</a:t>
            </a:r>
            <a:br>
              <a:rPr lang="en-US" sz="3200" dirty="0" smtClean="0"/>
            </a:br>
            <a:r>
              <a:rPr lang="en-US" sz="3200" dirty="0" smtClean="0"/>
              <a:t>*Permanent restriction from the MD of 10 pounds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Janet\My Documents\My Pictures\07-17-2013\100_03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7" y="2124075"/>
            <a:ext cx="5311417" cy="39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Janet\My Documents\My Pictures\07-17-2013\100_038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7" y="2124076"/>
            <a:ext cx="5311417" cy="39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Janet\My Documents\My Pictures\07-17-2013\100_038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487" y="2124075"/>
            <a:ext cx="5311417" cy="39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WCE results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20775" y="1497724"/>
            <a:ext cx="7920038" cy="4389437"/>
          </a:xfrm>
        </p:spPr>
        <p:txBody>
          <a:bodyPr/>
          <a:lstStyle/>
          <a:p>
            <a:r>
              <a:rPr lang="en-US" dirty="0" smtClean="0"/>
              <a:t>Regular work release to Construction</a:t>
            </a:r>
          </a:p>
          <a:p>
            <a:r>
              <a:rPr lang="en-US" dirty="0" smtClean="0"/>
              <a:t>Lift/ Carry 120 lbs</a:t>
            </a:r>
          </a:p>
          <a:p>
            <a:r>
              <a:rPr lang="en-US" dirty="0" smtClean="0"/>
              <a:t>Push/ Pull 200 lbs</a:t>
            </a:r>
          </a:p>
          <a:p>
            <a:r>
              <a:rPr lang="en-US" dirty="0" smtClean="0"/>
              <a:t>Work simulation:</a:t>
            </a:r>
          </a:p>
          <a:p>
            <a:r>
              <a:rPr lang="en-US" dirty="0" smtClean="0"/>
              <a:t>Carrying 60+lb sandbags repetitive </a:t>
            </a:r>
          </a:p>
          <a:p>
            <a:r>
              <a:rPr lang="en-US" dirty="0" err="1" smtClean="0"/>
              <a:t>Wheelbarrowing</a:t>
            </a:r>
            <a:r>
              <a:rPr lang="en-US" dirty="0" smtClean="0"/>
              <a:t> 200 lbs repetitive</a:t>
            </a:r>
          </a:p>
          <a:p>
            <a:r>
              <a:rPr lang="en-US" dirty="0" smtClean="0"/>
              <a:t>Loading cinder blocks into back of his work truck</a:t>
            </a:r>
          </a:p>
          <a:p>
            <a:r>
              <a:rPr lang="en-US" dirty="0" smtClean="0"/>
              <a:t>Validity testing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from testing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Settlement was offered prior to the WCE of $30,000.00</a:t>
            </a:r>
          </a:p>
          <a:p>
            <a:r>
              <a:rPr lang="en-US" dirty="0" smtClean="0"/>
              <a:t>$10,000.00 was for Work Disability</a:t>
            </a:r>
          </a:p>
          <a:p>
            <a:r>
              <a:rPr lang="en-US" dirty="0" smtClean="0"/>
              <a:t>Settlement was withdrawn and there will be no resulting Work Disability</a:t>
            </a:r>
          </a:p>
          <a:p>
            <a:r>
              <a:rPr lang="en-US" dirty="0" smtClean="0"/>
              <a:t>MD concurred with the WCE results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b="0" dirty="0" smtClean="0">
                <a:solidFill>
                  <a:srgbClr val="FF0000"/>
                </a:solidFill>
              </a:rPr>
              <a:t>Validity testing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775" y="1560786"/>
            <a:ext cx="7920038" cy="4389437"/>
          </a:xfrm>
        </p:spPr>
        <p:txBody>
          <a:bodyPr/>
          <a:lstStyle/>
          <a:p>
            <a:pPr lvl="1">
              <a:defRPr/>
            </a:pPr>
            <a:r>
              <a:rPr lang="en-US" b="1" dirty="0" smtClean="0"/>
              <a:t>Coefficient of variation testing</a:t>
            </a:r>
          </a:p>
          <a:p>
            <a:pPr lvl="1">
              <a:defRPr/>
            </a:pPr>
            <a:r>
              <a:rPr lang="en-US" b="1" dirty="0" smtClean="0"/>
              <a:t>Waddell’s signs</a:t>
            </a:r>
          </a:p>
          <a:p>
            <a:pPr lvl="1">
              <a:defRPr/>
            </a:pPr>
            <a:r>
              <a:rPr lang="en-US" b="1" dirty="0" smtClean="0"/>
              <a:t>Grip testing for sincerity of effort</a:t>
            </a:r>
          </a:p>
          <a:p>
            <a:pPr lvl="1">
              <a:defRPr/>
            </a:pPr>
            <a:r>
              <a:rPr lang="en-US" b="1" dirty="0" smtClean="0"/>
              <a:t>Extensive history</a:t>
            </a:r>
          </a:p>
          <a:p>
            <a:pPr lvl="1">
              <a:defRPr/>
            </a:pPr>
            <a:r>
              <a:rPr lang="en-US" b="1" dirty="0" smtClean="0"/>
              <a:t>Extensive physical examination</a:t>
            </a:r>
          </a:p>
          <a:p>
            <a:pPr lvl="1">
              <a:defRPr/>
            </a:pPr>
            <a:r>
              <a:rPr lang="en-US" b="1" dirty="0" smtClean="0"/>
              <a:t>Fine motor- Purdue pegboard</a:t>
            </a:r>
          </a:p>
          <a:p>
            <a:pPr lvl="1">
              <a:defRPr/>
            </a:pPr>
            <a:r>
              <a:rPr lang="en-US" b="1" dirty="0" err="1" smtClean="0"/>
              <a:t>Valpar</a:t>
            </a:r>
            <a:r>
              <a:rPr lang="en-US" b="1" dirty="0" smtClean="0"/>
              <a:t> Whole Body ROM</a:t>
            </a:r>
          </a:p>
          <a:p>
            <a:pPr lvl="1">
              <a:defRPr/>
            </a:pPr>
            <a:r>
              <a:rPr lang="en-US" b="1" dirty="0" smtClean="0"/>
              <a:t>Videotaping of inconsistent behaviors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775" y="325438"/>
            <a:ext cx="7920038" cy="1052512"/>
          </a:xfrm>
        </p:spPr>
        <p:txBody>
          <a:bodyPr/>
          <a:lstStyle/>
          <a:p>
            <a:pPr>
              <a:defRPr/>
            </a:pPr>
            <a:r>
              <a:rPr lang="en-US" sz="4800" b="0" dirty="0" smtClean="0">
                <a:solidFill>
                  <a:srgbClr val="FF0000"/>
                </a:solidFill>
              </a:rPr>
              <a:t>Functional Capacity Testing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339" name="Picture 4" descr="Dsc10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7950"/>
            <a:ext cx="3694113" cy="2940050"/>
          </a:xfrm>
        </p:spPr>
      </p:pic>
      <p:pic>
        <p:nvPicPr>
          <p:cNvPr id="14340" name="Picture 5" descr="FCE + Screen Px 1-22-02 026"/>
          <p:cNvPicPr>
            <a:picLocks noChangeAspect="1" noChangeArrowheads="1"/>
          </p:cNvPicPr>
          <p:nvPr/>
        </p:nvPicPr>
        <p:blipFill>
          <a:blip r:embed="rId3" cstate="print"/>
          <a:srcRect r="23000"/>
          <a:stretch>
            <a:fillRect/>
          </a:stretch>
        </p:blipFill>
        <p:spPr bwMode="auto">
          <a:xfrm>
            <a:off x="1730375" y="4718050"/>
            <a:ext cx="2573338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Dsc1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0350" y="1377950"/>
            <a:ext cx="2701925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4" descr="FCE + Screen Px 1-22-02 0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4888" y="4718050"/>
            <a:ext cx="3343275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4" descr="Dsc10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7713" y="1381125"/>
            <a:ext cx="2163762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0" dirty="0" smtClean="0">
                <a:solidFill>
                  <a:srgbClr val="FF0000"/>
                </a:solidFill>
              </a:rPr>
              <a:t>Physical Capacity Testing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 PCE is defined as "an intensive, short-term evaluation that focuses on major physical tolerance abilities related to musculoskeletal strength, endurance, speed and flexibility."   (Roy Matheson)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Unrelated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Physical functioning is always changing and can be influenced by other  unrelated factors:</a:t>
            </a:r>
          </a:p>
          <a:p>
            <a:r>
              <a:rPr lang="en-US" sz="2800" dirty="0" smtClean="0"/>
              <a:t>Prior injury to a body part </a:t>
            </a:r>
          </a:p>
          <a:p>
            <a:r>
              <a:rPr lang="en-US" sz="2800" dirty="0" smtClean="0"/>
              <a:t>Degenerative diseases</a:t>
            </a:r>
          </a:p>
          <a:p>
            <a:r>
              <a:rPr lang="en-US" sz="2800" dirty="0" smtClean="0"/>
              <a:t>Motivation</a:t>
            </a:r>
          </a:p>
          <a:p>
            <a:r>
              <a:rPr lang="en-US" sz="2800" dirty="0" smtClean="0"/>
              <a:t>Drugs and drug seeking </a:t>
            </a:r>
            <a:r>
              <a:rPr lang="en-US" sz="2800" dirty="0" smtClean="0"/>
              <a:t>behavior</a:t>
            </a:r>
          </a:p>
          <a:p>
            <a:r>
              <a:rPr lang="en-US" sz="2800" dirty="0" smtClean="0"/>
              <a:t>These </a:t>
            </a:r>
            <a:r>
              <a:rPr lang="en-US" sz="2800" dirty="0" smtClean="0"/>
              <a:t>should be identified to determine validity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focus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PCE / WCE testing is focused on the accepted conditions only</a:t>
            </a:r>
          </a:p>
          <a:p>
            <a:r>
              <a:rPr lang="en-US" dirty="0" smtClean="0"/>
              <a:t>Limitations found to be due to unrelated conditions are indicated as such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from the testing should be provided within one week of the test</a:t>
            </a:r>
          </a:p>
          <a:p>
            <a:r>
              <a:rPr lang="en-US" dirty="0" smtClean="0"/>
              <a:t>Results are provided to the insurer only (the insurer will provide the test results to the provider for concurrence)</a:t>
            </a:r>
          </a:p>
          <a:p>
            <a:r>
              <a:rPr lang="en-US" dirty="0" smtClean="0"/>
              <a:t>Please request the evaluator’s Bio, if you feel the provider may not concur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SAIF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the WCE summary, do you want any recommended treatments to improve a condition for potential regular work</a:t>
            </a:r>
          </a:p>
          <a:p>
            <a:r>
              <a:rPr lang="en-US" dirty="0" smtClean="0"/>
              <a:t>Do you just want to know from a WCE if this worker can now RTW regular or projected </a:t>
            </a:r>
            <a:r>
              <a:rPr lang="en-US" smtClean="0"/>
              <a:t>RTW capacities</a:t>
            </a:r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Referral process</a:t>
            </a:r>
            <a:endParaRPr lang="en-US" dirty="0"/>
          </a:p>
        </p:txBody>
      </p:sp>
      <p:sp>
        <p:nvSpPr>
          <p:cNvPr id="102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20775" y="2009002"/>
            <a:ext cx="800090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03625" algn="ctr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Send an e-mail to 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  <a:hlinkClick r:id="rId2"/>
              </a:rPr>
              <a:t>workcapacities@bendbroadband.com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(Scott Elms, MPT)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603625" algn="ctr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requesting a date for an evaluation- be specific about 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location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603625" algn="ctr"/>
              </a:tabLst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and type of evaluation (WCE, PCE II, PCE I)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603625" algn="ct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03625" algn="ctr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Once a date and time is identified, e-mail Scott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603625" algn="ctr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r>
              <a:rPr kumimoji="0" lang="en-US" sz="18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IME worker snapshot/ demographic page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 which indicates what the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03625" algn="ctr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accepted condition(s) are to be tested.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03625" algn="ctr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603625" algn="ctr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Establish who will contact the worker (phone and mail) to confirm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603625" algn="ctr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the scheduled appointment will be attended.  Work Capacities can perform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3603625" algn="ctr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this task as well as mail the appointment letter and map to the test location.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914400">
              <a:spcBef>
                <a:spcPct val="0"/>
              </a:spcBef>
              <a:buClrTx/>
              <a:buSzTx/>
              <a:buFontTx/>
              <a:buChar char="•"/>
              <a:tabLst>
                <a:tab pos="3603625" algn="ctr"/>
              </a:tabLst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Mail the medical records, op report and the regular JA/ JD to:  </a:t>
            </a:r>
            <a:endParaRPr lang="en-US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Char char="•"/>
              <a:tabLst>
                <a:tab pos="3603625" algn="ctr"/>
              </a:tabLst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Work Capacities, LLC</a:t>
            </a:r>
            <a:endParaRPr lang="en-US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Char char="•"/>
              <a:tabLst>
                <a:tab pos="3603625" algn="ctr"/>
              </a:tabLst>
            </a:pPr>
            <a:r>
              <a:rPr lang="en-US" sz="2400" b="1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2275 NE Doctors Dr. Su. 1</a:t>
            </a:r>
            <a:endParaRPr lang="en-US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None/>
              <a:tabLst>
                <a:tab pos="3603625" algn="ctr"/>
              </a:tabLst>
            </a:pPr>
            <a:r>
              <a:rPr lang="en-US" sz="2400" b="1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Bend, OR  </a:t>
            </a:r>
            <a:r>
              <a:rPr lang="en-US" sz="2400" b="1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97701</a:t>
            </a:r>
          </a:p>
          <a:p>
            <a:pPr marL="0" lvl="0" indent="0" defTabSz="914400">
              <a:spcBef>
                <a:spcPct val="0"/>
              </a:spcBef>
              <a:buClrTx/>
              <a:buSzTx/>
              <a:buNone/>
              <a:tabLst>
                <a:tab pos="3603625" algn="ctr"/>
              </a:tabLst>
            </a:pPr>
            <a:endParaRPr lang="en-US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FontTx/>
              <a:buChar char="•"/>
              <a:tabLst>
                <a:tab pos="3603625" algn="ctr"/>
              </a:tabLst>
            </a:pP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Clinic locations </a:t>
            </a:r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are in Bend, Salem and Eugene.</a:t>
            </a:r>
          </a:p>
          <a:p>
            <a:pPr marL="0" lvl="0" indent="0" defTabSz="914400">
              <a:spcBef>
                <a:spcPct val="0"/>
              </a:spcBef>
              <a:buClrTx/>
              <a:buSzTx/>
              <a:buNone/>
              <a:tabLst>
                <a:tab pos="3603625" algn="ctr"/>
              </a:tabLst>
            </a:pPr>
            <a:endParaRPr lang="en-US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None/>
              <a:tabLst>
                <a:tab pos="3603625" algn="ctr"/>
              </a:tabLst>
            </a:pPr>
            <a:r>
              <a:rPr lang="en-US" sz="24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smtClean="0"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 are on panel with all IME companies if you need to schedule an IME/ WCE combo</a:t>
            </a:r>
            <a:endParaRPr lang="en-US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0" lvl="0" indent="0" defTabSz="914400">
              <a:spcBef>
                <a:spcPct val="0"/>
              </a:spcBef>
              <a:buClrTx/>
              <a:buSzTx/>
              <a:buNone/>
              <a:tabLst>
                <a:tab pos="3603625" algn="ctr"/>
              </a:tabLst>
            </a:pPr>
            <a:endParaRPr lang="en-US" sz="2400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PCE Level I (30 minutes)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level of a PCE is designed for claims resolution once a worker has returned to the regular job at injury.</a:t>
            </a:r>
          </a:p>
          <a:p>
            <a:r>
              <a:rPr lang="en-US" dirty="0" smtClean="0"/>
              <a:t>Measurements for this </a:t>
            </a:r>
            <a:r>
              <a:rPr lang="en-US" dirty="0" err="1" smtClean="0"/>
              <a:t>eval</a:t>
            </a:r>
            <a:r>
              <a:rPr lang="en-US" dirty="0" smtClean="0"/>
              <a:t> include:</a:t>
            </a:r>
          </a:p>
          <a:p>
            <a:r>
              <a:rPr lang="en-US" dirty="0" smtClean="0"/>
              <a:t>Range of motion</a:t>
            </a:r>
          </a:p>
          <a:p>
            <a:r>
              <a:rPr lang="en-US" dirty="0" smtClean="0"/>
              <a:t>Strength/ endurance</a:t>
            </a:r>
          </a:p>
          <a:p>
            <a:r>
              <a:rPr lang="en-US" dirty="0" smtClean="0"/>
              <a:t>Sensory loss or changes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PCE Level II (2 hours)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This level of PCE focuses on the worker’s ability </a:t>
            </a:r>
            <a:r>
              <a:rPr lang="en-US" sz="3200" dirty="0" smtClean="0"/>
              <a:t>to </a:t>
            </a:r>
            <a:r>
              <a:rPr lang="en-US" sz="3200" dirty="0" smtClean="0"/>
              <a:t>return to the job at injury in a full time </a:t>
            </a:r>
            <a:r>
              <a:rPr lang="en-US" sz="3200" dirty="0" smtClean="0"/>
              <a:t>capacity</a:t>
            </a:r>
            <a:r>
              <a:rPr lang="en-US" sz="3200" dirty="0" smtClean="0"/>
              <a:t> </a:t>
            </a:r>
            <a:r>
              <a:rPr lang="en-US" sz="3200" dirty="0" smtClean="0"/>
              <a:t>vs. restrictions that the attending physician may be stating</a:t>
            </a:r>
            <a:endParaRPr lang="en-US" sz="3200" dirty="0" smtClean="0"/>
          </a:p>
          <a:p>
            <a:r>
              <a:rPr lang="en-US" sz="3200" dirty="0" smtClean="0"/>
              <a:t>Measurements for this </a:t>
            </a:r>
            <a:r>
              <a:rPr lang="en-US" sz="3200" dirty="0" err="1" smtClean="0"/>
              <a:t>eval</a:t>
            </a:r>
            <a:r>
              <a:rPr lang="en-US" sz="3200" dirty="0" smtClean="0"/>
              <a:t> include:</a:t>
            </a:r>
          </a:p>
          <a:p>
            <a:r>
              <a:rPr lang="en-US" sz="3200" dirty="0" smtClean="0"/>
              <a:t>All of the PCE I criteria</a:t>
            </a:r>
          </a:p>
          <a:p>
            <a:r>
              <a:rPr lang="en-US" sz="3200" dirty="0" smtClean="0"/>
              <a:t>Lift, carry, push, pull and positional tolerances as required on the </a:t>
            </a:r>
            <a:r>
              <a:rPr lang="en-US" sz="3200" dirty="0" err="1" smtClean="0"/>
              <a:t>reg</a:t>
            </a:r>
            <a:r>
              <a:rPr lang="en-US" sz="3200" dirty="0" smtClean="0"/>
              <a:t> JD</a:t>
            </a:r>
            <a:endParaRPr lang="en-US" sz="3200" dirty="0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WCE (4+ hours)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level of WCE focuses </a:t>
            </a:r>
            <a:r>
              <a:rPr lang="en-US" dirty="0" smtClean="0"/>
              <a:t>on the regular job description, </a:t>
            </a:r>
            <a:r>
              <a:rPr lang="en-US" dirty="0" smtClean="0"/>
              <a:t>job </a:t>
            </a:r>
            <a:r>
              <a:rPr lang="en-US" dirty="0" smtClean="0"/>
              <a:t>simulation and </a:t>
            </a:r>
            <a:r>
              <a:rPr lang="en-US" dirty="0" smtClean="0"/>
              <a:t>validity testing</a:t>
            </a:r>
          </a:p>
          <a:p>
            <a:r>
              <a:rPr lang="en-US" dirty="0" smtClean="0"/>
              <a:t>Measurements for this </a:t>
            </a:r>
            <a:r>
              <a:rPr lang="en-US" dirty="0" err="1" smtClean="0"/>
              <a:t>eval</a:t>
            </a:r>
            <a:r>
              <a:rPr lang="en-US" dirty="0" smtClean="0"/>
              <a:t> include:</a:t>
            </a:r>
          </a:p>
          <a:p>
            <a:r>
              <a:rPr lang="en-US" dirty="0" smtClean="0"/>
              <a:t>All of the PCE I and II criteria</a:t>
            </a:r>
          </a:p>
          <a:p>
            <a:r>
              <a:rPr lang="en-US" dirty="0" smtClean="0"/>
              <a:t>Can be performed at the EAI site</a:t>
            </a:r>
            <a:endParaRPr lang="en-US" dirty="0" smtClean="0"/>
          </a:p>
          <a:p>
            <a:r>
              <a:rPr lang="en-US" dirty="0" smtClean="0"/>
              <a:t>Validity testing as related to the injury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0" dirty="0" smtClean="0">
                <a:solidFill>
                  <a:srgbClr val="FF0000"/>
                </a:solidFill>
              </a:rPr>
              <a:t>Self limiting/ invalid testing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Self-limiting behavior may stem from many sources including: </a:t>
            </a:r>
            <a:r>
              <a:rPr lang="en-US" sz="3200" dirty="0" smtClean="0">
                <a:solidFill>
                  <a:srgbClr val="FFFF00"/>
                </a:solidFill>
              </a:rPr>
              <a:t>“</a:t>
            </a:r>
            <a:r>
              <a:rPr lang="en-US" sz="3200" b="1" dirty="0" smtClean="0">
                <a:solidFill>
                  <a:srgbClr val="FFFF00"/>
                </a:solidFill>
              </a:rPr>
              <a:t>pain, fear of pain, fear of re-injury, poor communication</a:t>
            </a:r>
            <a:r>
              <a:rPr lang="en-US" sz="3200" dirty="0" smtClean="0"/>
              <a:t> from too many medical providers</a:t>
            </a:r>
            <a:r>
              <a:rPr lang="en-US" sz="3200" b="1" dirty="0" smtClean="0"/>
              <a:t>, </a:t>
            </a:r>
            <a:r>
              <a:rPr lang="en-US" sz="3200" b="1" dirty="0" smtClean="0">
                <a:solidFill>
                  <a:srgbClr val="FFFF00"/>
                </a:solidFill>
              </a:rPr>
              <a:t>anxiety, depression, lack of understanding of instructions, lack of understanding of the importance of the test, and secondary financial gain</a:t>
            </a:r>
            <a:r>
              <a:rPr lang="en-US" sz="3200" dirty="0" smtClean="0">
                <a:solidFill>
                  <a:srgbClr val="FFFF00"/>
                </a:solidFill>
              </a:rPr>
              <a:t>.”  </a:t>
            </a:r>
            <a:endParaRPr lang="en-US" sz="32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Confusion and Self limiting behavior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Workers seeing multiple providers </a:t>
            </a:r>
            <a:r>
              <a:rPr lang="en-US" dirty="0" smtClean="0"/>
              <a:t>may put multiple restrictions </a:t>
            </a:r>
            <a:r>
              <a:rPr lang="en-US" dirty="0" smtClean="0"/>
              <a:t>on the worker based on what information the worker is telling the provider.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causes confusion.  These restrictions cannot be adhered to in the real life setting so the worker may present inconsistencies during testing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9322</TotalTime>
  <Words>865</Words>
  <Application>Microsoft Office PowerPoint</Application>
  <PresentationFormat>Custom</PresentationFormat>
  <Paragraphs>101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Shimmer</vt:lpstr>
      <vt:lpstr>Physical/ Work Capacity Testing   </vt:lpstr>
      <vt:lpstr>Physical Capacity Testing</vt:lpstr>
      <vt:lpstr>Referral process</vt:lpstr>
      <vt:lpstr>Slide 4</vt:lpstr>
      <vt:lpstr>PCE Level I (30 minutes)</vt:lpstr>
      <vt:lpstr>PCE Level II (2 hours) </vt:lpstr>
      <vt:lpstr>WCE (4+ hours)</vt:lpstr>
      <vt:lpstr>Self limiting/ invalid testing</vt:lpstr>
      <vt:lpstr>Confusion and Self limiting behavior </vt:lpstr>
      <vt:lpstr>Slide 10</vt:lpstr>
      <vt:lpstr>Slide 11</vt:lpstr>
      <vt:lpstr>Injured worker #1 Accepted condition: *Contusion/ strain of the left hand 3rd, 4th,5th fingers (non-dominant)  *Volar plate fracture of the 4th finger PIP joint *Permanent restriction from the MD of 10 pounds  </vt:lpstr>
      <vt:lpstr>Slide 13</vt:lpstr>
      <vt:lpstr>Slide 14</vt:lpstr>
      <vt:lpstr>Slide 15</vt:lpstr>
      <vt:lpstr>WCE results </vt:lpstr>
      <vt:lpstr>Results from testing </vt:lpstr>
      <vt:lpstr>Validity testing</vt:lpstr>
      <vt:lpstr>Functional Capacity Testing</vt:lpstr>
      <vt:lpstr>Unrelated conditions</vt:lpstr>
      <vt:lpstr>Test focus </vt:lpstr>
      <vt:lpstr>Results</vt:lpstr>
      <vt:lpstr>Questions to SAIF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TeamWorks Therapy</dc:title>
  <dc:creator>Sharik L Peck, PT</dc:creator>
  <cp:lastModifiedBy>User1</cp:lastModifiedBy>
  <cp:revision>181</cp:revision>
  <dcterms:created xsi:type="dcterms:W3CDTF">2004-06-06T22:33:28Z</dcterms:created>
  <dcterms:modified xsi:type="dcterms:W3CDTF">2021-06-29T22:15:16Z</dcterms:modified>
</cp:coreProperties>
</file>